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Lst>
  <p:sldSz cy="13716000" cx="24377650"/>
  <p:notesSz cx="6858000" cy="9144000"/>
  <p:embeddedFontLst>
    <p:embeddedFont>
      <p:font typeface="Roboto Thin"/>
      <p:regular r:id="rId23"/>
      <p:bold r:id="rId24"/>
      <p:italic r:id="rId25"/>
      <p:boldItalic r:id="rId26"/>
    </p:embeddedFont>
    <p:embeddedFont>
      <p:font typeface="Roboto Black"/>
      <p:bold r:id="rId27"/>
      <p:boldItalic r:id="rId28"/>
    </p:embeddedFont>
    <p:embeddedFont>
      <p:font typeface="Roboto Medium"/>
      <p:regular r:id="rId29"/>
      <p:bold r:id="rId30"/>
      <p:italic r:id="rId31"/>
      <p:boldItalic r:id="rId32"/>
    </p:embeddedFont>
    <p:embeddedFont>
      <p:font typeface="Roboto"/>
      <p:regular r:id="rId33"/>
      <p:bold r:id="rId34"/>
      <p:italic r:id="rId35"/>
      <p:boldItalic r:id="rId36"/>
    </p:embeddedFont>
    <p:embeddedFont>
      <p:font typeface="Amatic SC"/>
      <p:regular r:id="rId37"/>
      <p:bold r:id="rId38"/>
    </p:embeddedFont>
    <p:embeddedFont>
      <p:font typeface="Inconsolata"/>
      <p:regular r:id="rId39"/>
      <p:bold r:id="rId40"/>
    </p:embeddedFont>
    <p:embeddedFont>
      <p:font typeface="Poppins"/>
      <p:regular r:id="rId41"/>
      <p:bold r:id="rId42"/>
      <p:italic r:id="rId43"/>
      <p:boldItalic r:id="rId44"/>
    </p:embeddedFont>
    <p:embeddedFont>
      <p:font typeface="Lato Light"/>
      <p:regular r:id="rId45"/>
      <p:bold r:id="rId46"/>
      <p:italic r:id="rId47"/>
      <p:boldItalic r:id="rId48"/>
    </p:embeddedFont>
    <p:embeddedFont>
      <p:font typeface="Poppins Medium"/>
      <p:regular r:id="rId49"/>
      <p:bold r:id="rId50"/>
      <p:italic r:id="rId51"/>
      <p:boldItalic r:id="rId52"/>
    </p:embeddedFont>
    <p:embeddedFont>
      <p:font typeface="Roboto Light"/>
      <p:regular r:id="rId53"/>
      <p:bold r:id="rId54"/>
      <p:italic r:id="rId55"/>
      <p:boldItalic r:id="rId56"/>
    </p:embeddedFont>
    <p:embeddedFont>
      <p:font typeface="Helvetica Neue"/>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guide id="7"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83024A-EB61-48EE-8B5B-396C645A65EF}">
  <a:tblStyle styleId="{7A83024A-EB61-48EE-8B5B-396C645A65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2896" orient="horz"/>
        <p:guide pos="2412" orient="horz"/>
        <p:guide pos="24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consolata-bold.fntdata"/><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LatoLight-bold.fntdata"/><Relationship Id="rId45" Type="http://schemas.openxmlformats.org/officeDocument/2006/relationships/font" Target="fonts/LatoLight-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LatoLight-boldItalic.fntdata"/><Relationship Id="rId47" Type="http://schemas.openxmlformats.org/officeDocument/2006/relationships/font" Target="fonts/LatoLight-italic.fntdata"/><Relationship Id="rId49" Type="http://schemas.openxmlformats.org/officeDocument/2006/relationships/font" Target="fonts/Poppins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Medium-italic.fntdata"/><Relationship Id="rId30" Type="http://schemas.openxmlformats.org/officeDocument/2006/relationships/font" Target="fonts/RobotoMedium-bold.fntdata"/><Relationship Id="rId33" Type="http://schemas.openxmlformats.org/officeDocument/2006/relationships/font" Target="fonts/Roboto-regular.fntdata"/><Relationship Id="rId32" Type="http://schemas.openxmlformats.org/officeDocument/2006/relationships/font" Target="fonts/RobotoMedium-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AmaticSC-regular.fntdata"/><Relationship Id="rId36" Type="http://schemas.openxmlformats.org/officeDocument/2006/relationships/font" Target="fonts/Roboto-boldItalic.fntdata"/><Relationship Id="rId39" Type="http://schemas.openxmlformats.org/officeDocument/2006/relationships/font" Target="fonts/Inconsolata-regular.fntdata"/><Relationship Id="rId38" Type="http://schemas.openxmlformats.org/officeDocument/2006/relationships/font" Target="fonts/AmaticSC-bold.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font" Target="fonts/RobotoThin-bold.fntdata"/><Relationship Id="rId23" Type="http://schemas.openxmlformats.org/officeDocument/2006/relationships/font" Target="fonts/RobotoThin-regular.fntdata"/><Relationship Id="rId60" Type="http://schemas.openxmlformats.org/officeDocument/2006/relationships/font" Target="fonts/HelveticaNeue-boldItalic.fntdata"/><Relationship Id="rId26" Type="http://schemas.openxmlformats.org/officeDocument/2006/relationships/font" Target="fonts/RobotoThin-boldItalic.fntdata"/><Relationship Id="rId25" Type="http://schemas.openxmlformats.org/officeDocument/2006/relationships/font" Target="fonts/RobotoThin-italic.fntdata"/><Relationship Id="rId28" Type="http://schemas.openxmlformats.org/officeDocument/2006/relationships/font" Target="fonts/RobotoBlack-boldItalic.fntdata"/><Relationship Id="rId27" Type="http://schemas.openxmlformats.org/officeDocument/2006/relationships/font" Target="fonts/RobotoBlack-bold.fntdata"/><Relationship Id="rId29" Type="http://schemas.openxmlformats.org/officeDocument/2006/relationships/font" Target="fonts/RobotoMedium-regular.fntdata"/><Relationship Id="rId51" Type="http://schemas.openxmlformats.org/officeDocument/2006/relationships/font" Target="fonts/PoppinsMedium-italic.fntdata"/><Relationship Id="rId50" Type="http://schemas.openxmlformats.org/officeDocument/2006/relationships/font" Target="fonts/PoppinsMedium-bold.fntdata"/><Relationship Id="rId53" Type="http://schemas.openxmlformats.org/officeDocument/2006/relationships/font" Target="fonts/RobotoLight-regular.fntdata"/><Relationship Id="rId52" Type="http://schemas.openxmlformats.org/officeDocument/2006/relationships/font" Target="fonts/PoppinsMedium-boldItalic.fntdata"/><Relationship Id="rId11" Type="http://schemas.openxmlformats.org/officeDocument/2006/relationships/slide" Target="slides/slide2.xml"/><Relationship Id="rId55" Type="http://schemas.openxmlformats.org/officeDocument/2006/relationships/font" Target="fonts/RobotoLight-italic.fntdata"/><Relationship Id="rId10" Type="http://schemas.openxmlformats.org/officeDocument/2006/relationships/slide" Target="slides/slide1.xml"/><Relationship Id="rId54" Type="http://schemas.openxmlformats.org/officeDocument/2006/relationships/font" Target="fonts/RobotoLight-bold.fntdata"/><Relationship Id="rId13" Type="http://schemas.openxmlformats.org/officeDocument/2006/relationships/slide" Target="slides/slide4.xml"/><Relationship Id="rId57" Type="http://schemas.openxmlformats.org/officeDocument/2006/relationships/font" Target="fonts/HelveticaNeue-regular.fntdata"/><Relationship Id="rId12" Type="http://schemas.openxmlformats.org/officeDocument/2006/relationships/slide" Target="slides/slide3.xml"/><Relationship Id="rId56" Type="http://schemas.openxmlformats.org/officeDocument/2006/relationships/font" Target="fonts/RobotoLight-boldItalic.fntdata"/><Relationship Id="rId15" Type="http://schemas.openxmlformats.org/officeDocument/2006/relationships/slide" Target="slides/slide6.xml"/><Relationship Id="rId59" Type="http://schemas.openxmlformats.org/officeDocument/2006/relationships/font" Target="fonts/HelveticaNeue-italic.fntdata"/><Relationship Id="rId14" Type="http://schemas.openxmlformats.org/officeDocument/2006/relationships/slide" Target="slides/slide5.xml"/><Relationship Id="rId58" Type="http://schemas.openxmlformats.org/officeDocument/2006/relationships/font" Target="fonts/HelveticaNeue-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8bda237455_4_333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8bda237455_4_3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8bda237455_0_13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8bda237455_0_1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8bda237455_0_13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8bda237455_0_13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78303431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78303431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1" name="Google Shape;2331;g783034316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8bda237455_4_129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8bda237455_4_12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8bda237455_4_23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8bda237455_4_2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8bda237455_0_24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8bda237455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8bda237455_4_25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8bda237455_4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8bda237455_0_130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8bda237455_0_1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8bda237455_0_13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8bda237455_0_1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29.png"/><Relationship Id="rId4" Type="http://schemas.openxmlformats.org/officeDocument/2006/relationships/image" Target="../media/image13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32.png"/><Relationship Id="rId4" Type="http://schemas.openxmlformats.org/officeDocument/2006/relationships/image" Target="../media/image13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3.png"/><Relationship Id="rId3" Type="http://schemas.openxmlformats.org/officeDocument/2006/relationships/image" Target="../media/image131.png"/><Relationship Id="rId4" Type="http://schemas.openxmlformats.org/officeDocument/2006/relationships/image" Target="../media/image134.png"/><Relationship Id="rId5" Type="http://schemas.openxmlformats.org/officeDocument/2006/relationships/image" Target="../media/image13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7.png"/><Relationship Id="rId5" Type="http://schemas.openxmlformats.org/officeDocument/2006/relationships/image" Target="../media/image14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 Id="rId3" Type="http://schemas.openxmlformats.org/officeDocument/2006/relationships/image" Target="../media/image144.png"/><Relationship Id="rId4" Type="http://schemas.openxmlformats.org/officeDocument/2006/relationships/image" Target="../media/image143.png"/><Relationship Id="rId5" Type="http://schemas.openxmlformats.org/officeDocument/2006/relationships/image" Target="../media/image145.png"/><Relationship Id="rId6" Type="http://schemas.openxmlformats.org/officeDocument/2006/relationships/image" Target="../media/image15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 Id="rId3" Type="http://schemas.openxmlformats.org/officeDocument/2006/relationships/image" Target="../media/image153.png"/><Relationship Id="rId4" Type="http://schemas.openxmlformats.org/officeDocument/2006/relationships/image" Target="../media/image143.png"/><Relationship Id="rId5" Type="http://schemas.openxmlformats.org/officeDocument/2006/relationships/image" Target="../media/image152.png"/><Relationship Id="rId6" Type="http://schemas.openxmlformats.org/officeDocument/2006/relationships/image" Target="../media/image15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9.png"/><Relationship Id="rId3" Type="http://schemas.openxmlformats.org/officeDocument/2006/relationships/image" Target="../media/image157.png"/><Relationship Id="rId4" Type="http://schemas.openxmlformats.org/officeDocument/2006/relationships/image" Target="../media/image154.png"/><Relationship Id="rId5" Type="http://schemas.openxmlformats.org/officeDocument/2006/relationships/image" Target="../media/image15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 Id="rId3" Type="http://schemas.openxmlformats.org/officeDocument/2006/relationships/image" Target="../media/image155.png"/><Relationship Id="rId4" Type="http://schemas.openxmlformats.org/officeDocument/2006/relationships/image" Target="../media/image164.png"/><Relationship Id="rId5" Type="http://schemas.openxmlformats.org/officeDocument/2006/relationships/image" Target="../media/image168.png"/><Relationship Id="rId6" Type="http://schemas.openxmlformats.org/officeDocument/2006/relationships/image" Target="../media/image16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 Id="rId3" Type="http://schemas.openxmlformats.org/officeDocument/2006/relationships/image" Target="../media/image162.png"/><Relationship Id="rId4" Type="http://schemas.openxmlformats.org/officeDocument/2006/relationships/image" Target="../media/image166.png"/><Relationship Id="rId5" Type="http://schemas.openxmlformats.org/officeDocument/2006/relationships/image" Target="../media/image16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9.png"/><Relationship Id="rId3" Type="http://schemas.openxmlformats.org/officeDocument/2006/relationships/image" Target="../media/image169.png"/><Relationship Id="rId4" Type="http://schemas.openxmlformats.org/officeDocument/2006/relationships/image" Target="../media/image165.png"/><Relationship Id="rId5" Type="http://schemas.openxmlformats.org/officeDocument/2006/relationships/image" Target="../media/image160.png"/><Relationship Id="rId6" Type="http://schemas.openxmlformats.org/officeDocument/2006/relationships/image" Target="../media/image173.png"/><Relationship Id="rId7" Type="http://schemas.openxmlformats.org/officeDocument/2006/relationships/image" Target="../media/image17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1.png"/><Relationship Id="rId3" Type="http://schemas.openxmlformats.org/officeDocument/2006/relationships/image" Target="../media/image171.png"/><Relationship Id="rId4" Type="http://schemas.openxmlformats.org/officeDocument/2006/relationships/image" Target="../media/image170.png"/><Relationship Id="rId5" Type="http://schemas.openxmlformats.org/officeDocument/2006/relationships/image" Target="../media/image175.png"/><Relationship Id="rId6" Type="http://schemas.openxmlformats.org/officeDocument/2006/relationships/image" Target="../media/image186.png"/><Relationship Id="rId7" Type="http://schemas.openxmlformats.org/officeDocument/2006/relationships/image" Target="../media/image18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 Id="rId3" Type="http://schemas.openxmlformats.org/officeDocument/2006/relationships/image" Target="../media/image174.png"/><Relationship Id="rId4" Type="http://schemas.openxmlformats.org/officeDocument/2006/relationships/image" Target="../media/image179.png"/><Relationship Id="rId5" Type="http://schemas.openxmlformats.org/officeDocument/2006/relationships/image" Target="../media/image19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8.png"/><Relationship Id="rId3" Type="http://schemas.openxmlformats.org/officeDocument/2006/relationships/image" Target="../media/image193.png"/><Relationship Id="rId4" Type="http://schemas.openxmlformats.org/officeDocument/2006/relationships/image" Target="../media/image185.png"/><Relationship Id="rId5" Type="http://schemas.openxmlformats.org/officeDocument/2006/relationships/image" Target="../media/image184.png"/><Relationship Id="rId6" Type="http://schemas.openxmlformats.org/officeDocument/2006/relationships/image" Target="../media/image194.png"/><Relationship Id="rId7" Type="http://schemas.openxmlformats.org/officeDocument/2006/relationships/image" Target="../media/image177.png"/><Relationship Id="rId8" Type="http://schemas.openxmlformats.org/officeDocument/2006/relationships/image" Target="../media/image17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3.png"/><Relationship Id="rId3" Type="http://schemas.openxmlformats.org/officeDocument/2006/relationships/image" Target="../media/image180.png"/><Relationship Id="rId4" Type="http://schemas.openxmlformats.org/officeDocument/2006/relationships/image" Target="../media/image188.png"/><Relationship Id="rId5" Type="http://schemas.openxmlformats.org/officeDocument/2006/relationships/image" Target="../media/image190.png"/><Relationship Id="rId6" Type="http://schemas.openxmlformats.org/officeDocument/2006/relationships/image" Target="../media/image189.png"/><Relationship Id="rId7" Type="http://schemas.openxmlformats.org/officeDocument/2006/relationships/image" Target="../media/image187.png"/><Relationship Id="rId8" Type="http://schemas.openxmlformats.org/officeDocument/2006/relationships/image" Target="../media/image19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 Id="rId3" Type="http://schemas.openxmlformats.org/officeDocument/2006/relationships/image" Target="../media/image195.png"/><Relationship Id="rId4" Type="http://schemas.openxmlformats.org/officeDocument/2006/relationships/image" Target="../media/image207.png"/><Relationship Id="rId5" Type="http://schemas.openxmlformats.org/officeDocument/2006/relationships/image" Target="../media/image205.png"/><Relationship Id="rId6" Type="http://schemas.openxmlformats.org/officeDocument/2006/relationships/image" Target="../media/image19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9.png"/><Relationship Id="rId3" Type="http://schemas.openxmlformats.org/officeDocument/2006/relationships/image" Target="../media/image209.png"/><Relationship Id="rId4" Type="http://schemas.openxmlformats.org/officeDocument/2006/relationships/image" Target="../media/image196.png"/><Relationship Id="rId9" Type="http://schemas.openxmlformats.org/officeDocument/2006/relationships/image" Target="../media/image202.png"/><Relationship Id="rId5" Type="http://schemas.openxmlformats.org/officeDocument/2006/relationships/image" Target="../media/image201.png"/><Relationship Id="rId6" Type="http://schemas.openxmlformats.org/officeDocument/2006/relationships/image" Target="../media/image200.png"/><Relationship Id="rId7" Type="http://schemas.openxmlformats.org/officeDocument/2006/relationships/image" Target="../media/image197.png"/><Relationship Id="rId8" Type="http://schemas.openxmlformats.org/officeDocument/2006/relationships/image" Target="../media/image20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3.png"/><Relationship Id="rId3" Type="http://schemas.openxmlformats.org/officeDocument/2006/relationships/image" Target="../media/image204.png"/><Relationship Id="rId4" Type="http://schemas.openxmlformats.org/officeDocument/2006/relationships/image" Target="../media/image211.png"/><Relationship Id="rId9" Type="http://schemas.openxmlformats.org/officeDocument/2006/relationships/image" Target="../media/image213.png"/><Relationship Id="rId5" Type="http://schemas.openxmlformats.org/officeDocument/2006/relationships/image" Target="../media/image206.png"/><Relationship Id="rId6" Type="http://schemas.openxmlformats.org/officeDocument/2006/relationships/image" Target="../media/image210.png"/><Relationship Id="rId7" Type="http://schemas.openxmlformats.org/officeDocument/2006/relationships/image" Target="../media/image214.png"/><Relationship Id="rId8" Type="http://schemas.openxmlformats.org/officeDocument/2006/relationships/image" Target="../media/image2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9.png"/><Relationship Id="rId3" Type="http://schemas.openxmlformats.org/officeDocument/2006/relationships/image" Target="../media/image21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1.png"/><Relationship Id="rId3" Type="http://schemas.openxmlformats.org/officeDocument/2006/relationships/image" Target="../media/image21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3.png"/><Relationship Id="rId3" Type="http://schemas.openxmlformats.org/officeDocument/2006/relationships/image" Target="../media/image22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7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png"/><Relationship Id="rId4" Type="http://schemas.openxmlformats.org/officeDocument/2006/relationships/image" Target="../media/image5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2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2.pn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4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2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64.png"/><Relationship Id="rId4" Type="http://schemas.openxmlformats.org/officeDocument/2006/relationships/image" Target="../media/image60.png"/><Relationship Id="rId5" Type="http://schemas.openxmlformats.org/officeDocument/2006/relationships/image" Target="../media/image57.png"/><Relationship Id="rId6" Type="http://schemas.openxmlformats.org/officeDocument/2006/relationships/image" Target="../media/image65.png"/><Relationship Id="rId7" Type="http://schemas.openxmlformats.org/officeDocument/2006/relationships/image" Target="../media/image6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66.png"/><Relationship Id="rId4" Type="http://schemas.openxmlformats.org/officeDocument/2006/relationships/image" Target="../media/image59.png"/><Relationship Id="rId5" Type="http://schemas.openxmlformats.org/officeDocument/2006/relationships/image" Target="../media/image6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75.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82.png"/><Relationship Id="rId7" Type="http://schemas.openxmlformats.org/officeDocument/2006/relationships/image" Target="../media/image67.png"/><Relationship Id="rId8" Type="http://schemas.openxmlformats.org/officeDocument/2006/relationships/image" Target="../media/image6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6.png"/><Relationship Id="rId6" Type="http://schemas.openxmlformats.org/officeDocument/2006/relationships/image" Target="../media/image78.png"/><Relationship Id="rId7" Type="http://schemas.openxmlformats.org/officeDocument/2006/relationships/image" Target="../media/image88.png"/><Relationship Id="rId8" Type="http://schemas.openxmlformats.org/officeDocument/2006/relationships/image" Target="../media/image8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84.png"/><Relationship Id="rId4" Type="http://schemas.openxmlformats.org/officeDocument/2006/relationships/image" Target="../media/image83.png"/><Relationship Id="rId5" Type="http://schemas.openxmlformats.org/officeDocument/2006/relationships/image" Target="../media/image85.png"/><Relationship Id="rId6" Type="http://schemas.openxmlformats.org/officeDocument/2006/relationships/image" Target="../media/image10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 Id="rId3" Type="http://schemas.openxmlformats.org/officeDocument/2006/relationships/image" Target="../media/image93.png"/><Relationship Id="rId4" Type="http://schemas.openxmlformats.org/officeDocument/2006/relationships/image" Target="../media/image86.png"/><Relationship Id="rId9" Type="http://schemas.openxmlformats.org/officeDocument/2006/relationships/image" Target="../media/image91.png"/><Relationship Id="rId5" Type="http://schemas.openxmlformats.org/officeDocument/2006/relationships/image" Target="../media/image80.png"/><Relationship Id="rId6" Type="http://schemas.openxmlformats.org/officeDocument/2006/relationships/image" Target="../media/image92.png"/><Relationship Id="rId7" Type="http://schemas.openxmlformats.org/officeDocument/2006/relationships/image" Target="../media/image89.png"/><Relationship Id="rId8" Type="http://schemas.openxmlformats.org/officeDocument/2006/relationships/image" Target="../media/image9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 Id="rId3"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1.png"/><Relationship Id="rId5" Type="http://schemas.openxmlformats.org/officeDocument/2006/relationships/image" Target="../media/image94.png"/><Relationship Id="rId6" Type="http://schemas.openxmlformats.org/officeDocument/2006/relationships/image" Target="../media/image100.png"/><Relationship Id="rId7" Type="http://schemas.openxmlformats.org/officeDocument/2006/relationships/image" Target="../media/image96.png"/><Relationship Id="rId8" Type="http://schemas.openxmlformats.org/officeDocument/2006/relationships/image" Target="../media/image9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10.png"/><Relationship Id="rId4" Type="http://schemas.openxmlformats.org/officeDocument/2006/relationships/image" Target="../media/image12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10.png"/><Relationship Id="rId4" Type="http://schemas.openxmlformats.org/officeDocument/2006/relationships/image" Target="../media/image1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10.png"/><Relationship Id="rId4" Type="http://schemas.openxmlformats.org/officeDocument/2006/relationships/image" Target="../media/image12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10.png"/><Relationship Id="rId4" Type="http://schemas.openxmlformats.org/officeDocument/2006/relationships/image" Target="../media/image1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13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 Id="rId3" Type="http://schemas.openxmlformats.org/officeDocument/2006/relationships/image" Target="../media/image14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 Id="rId3" Type="http://schemas.openxmlformats.org/officeDocument/2006/relationships/image" Target="../media/image120.png"/><Relationship Id="rId4" Type="http://schemas.openxmlformats.org/officeDocument/2006/relationships/image" Target="../media/image12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 Id="rId3" Type="http://schemas.openxmlformats.org/officeDocument/2006/relationships/image" Target="../media/image120.png"/><Relationship Id="rId4" Type="http://schemas.openxmlformats.org/officeDocument/2006/relationships/image" Target="../media/image16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 Id="rId3" Type="http://schemas.openxmlformats.org/officeDocument/2006/relationships/image" Target="../media/image130.png"/><Relationship Id="rId4" Type="http://schemas.openxmlformats.org/officeDocument/2006/relationships/image" Target="../media/image1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5.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3.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0.xml"/><Relationship Id="rId3" Type="http://schemas.openxmlformats.org/officeDocument/2006/relationships/image" Target="../media/image2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xml"/><Relationship Id="rId3" Type="http://schemas.openxmlformats.org/officeDocument/2006/relationships/image" Target="../media/image2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43185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pic>
        <p:nvPicPr>
          <p:cNvPr id="2398" name="Google Shape;2398;p145"/>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399" name="Google Shape;2399;p145"/>
          <p:cNvSpPr txBox="1"/>
          <p:nvPr>
            <p:ph type="title"/>
          </p:nvPr>
        </p:nvSpPr>
        <p:spPr>
          <a:xfrm>
            <a:off x="731288" y="5861000"/>
            <a:ext cx="22914900" cy="20706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Hardening</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400" name="Google Shape;2400;p14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sp>
        <p:nvSpPr>
          <p:cNvPr id="2405" name="Google Shape;2405;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Wordpress Attacks on Target 1</a:t>
            </a:r>
            <a:endParaRPr b="1">
              <a:latin typeface="Roboto"/>
              <a:ea typeface="Roboto"/>
              <a:cs typeface="Roboto"/>
              <a:sym typeface="Roboto"/>
            </a:endParaRPr>
          </a:p>
        </p:txBody>
      </p:sp>
      <p:sp>
        <p:nvSpPr>
          <p:cNvPr id="2406" name="Google Shape;2406;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7" name="Google Shape;2407;p14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Vulnerable Version of Wordpress</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Patch: Wordpress Core updates and hardening</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1000"/>
              </a:spcAft>
              <a:buNone/>
            </a:pPr>
            <a:r>
              <a:rPr lang="en-US" sz="4400">
                <a:solidFill>
                  <a:schemeClr val="dk1"/>
                </a:solidFill>
              </a:rPr>
              <a:t>Why It Works: By installing latest Wordpress updates, it can fix security issues and known vulnerabilities. Also Wordpress can be </a:t>
            </a:r>
            <a:r>
              <a:rPr lang="en-US" sz="4400">
                <a:solidFill>
                  <a:schemeClr val="dk1"/>
                </a:solidFill>
              </a:rPr>
              <a:t>hardened</a:t>
            </a:r>
            <a:r>
              <a:rPr lang="en-US" sz="4400">
                <a:solidFill>
                  <a:schemeClr val="dk1"/>
                </a:solidFill>
              </a:rPr>
              <a:t> by using tools like Wordfence and disabling unused features and plugins. Additionally, if REST API is enabled, but not needed, WPScan takes advantage of this and is used to enumerate Wordpress. Disabling this feature can reduce this vulnerability.</a:t>
            </a:r>
            <a:endParaRPr sz="4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Malware/Virus on Target 1</a:t>
            </a:r>
            <a:endParaRPr b="1">
              <a:latin typeface="Roboto"/>
              <a:ea typeface="Roboto"/>
              <a:cs typeface="Roboto"/>
              <a:sym typeface="Roboto"/>
            </a:endParaRPr>
          </a:p>
        </p:txBody>
      </p:sp>
      <p:sp>
        <p:nvSpPr>
          <p:cNvPr id="2413" name="Google Shape;2413;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4" name="Google Shape;2414;p14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300"/>
              </a:spcBef>
              <a:spcAft>
                <a:spcPts val="0"/>
              </a:spcAft>
              <a:buNone/>
            </a:pPr>
            <a:r>
              <a:rPr lang="en-US" sz="4400">
                <a:solidFill>
                  <a:schemeClr val="dk1"/>
                </a:solidFill>
              </a:rPr>
              <a:t>No Antivirus/</a:t>
            </a:r>
            <a:r>
              <a:rPr lang="en-US" sz="4400">
                <a:solidFill>
                  <a:schemeClr val="dk1"/>
                </a:solidFill>
              </a:rPr>
              <a:t>Anti Malware</a:t>
            </a:r>
            <a:r>
              <a:rPr lang="en-US" sz="4400">
                <a:solidFill>
                  <a:schemeClr val="dk1"/>
                </a:solidFill>
              </a:rPr>
              <a:t> Installed</a:t>
            </a:r>
            <a:endParaRPr sz="4400">
              <a:solidFill>
                <a:schemeClr val="dk1"/>
              </a:solidFill>
            </a:endParaRPr>
          </a:p>
          <a:p>
            <a:pPr indent="0" lvl="0" marL="0" rtl="0" algn="l">
              <a:lnSpc>
                <a:spcPct val="115000"/>
              </a:lnSpc>
              <a:spcBef>
                <a:spcPts val="300"/>
              </a:spcBef>
              <a:spcAft>
                <a:spcPts val="0"/>
              </a:spcAft>
              <a:buNone/>
            </a:pPr>
            <a:r>
              <a:t/>
            </a:r>
            <a:endParaRPr sz="4400">
              <a:solidFill>
                <a:schemeClr val="dk1"/>
              </a:solidFill>
            </a:endParaRPr>
          </a:p>
          <a:p>
            <a:pPr indent="0" lvl="0" marL="457200" rtl="0" algn="l">
              <a:lnSpc>
                <a:spcPct val="115000"/>
              </a:lnSpc>
              <a:spcBef>
                <a:spcPts val="0"/>
              </a:spcBef>
              <a:spcAft>
                <a:spcPts val="0"/>
              </a:spcAft>
              <a:buNone/>
            </a:pPr>
            <a:r>
              <a:rPr lang="en-US" sz="4400">
                <a:solidFill>
                  <a:schemeClr val="dk1"/>
                </a:solidFill>
              </a:rPr>
              <a:t>Patch: Antivirus/Antimalware software Installation</a:t>
            </a:r>
            <a:endParaRPr sz="4400">
              <a:solidFill>
                <a:schemeClr val="dk1"/>
              </a:solidFill>
            </a:endParaRPr>
          </a:p>
          <a:p>
            <a:pPr indent="0" lvl="0" marL="457200" rtl="0" algn="l">
              <a:lnSpc>
                <a:spcPct val="115000"/>
              </a:lnSpc>
              <a:spcBef>
                <a:spcPts val="1000"/>
              </a:spcBef>
              <a:spcAft>
                <a:spcPts val="0"/>
              </a:spcAft>
              <a:buNone/>
            </a:pPr>
            <a:r>
              <a:t/>
            </a:r>
            <a:endParaRPr sz="4400">
              <a:solidFill>
                <a:schemeClr val="dk1"/>
              </a:solidFill>
            </a:endParaRPr>
          </a:p>
          <a:p>
            <a:pPr indent="0" lvl="0" marL="457200" rtl="0" algn="l">
              <a:lnSpc>
                <a:spcPct val="115000"/>
              </a:lnSpc>
              <a:spcBef>
                <a:spcPts val="1000"/>
              </a:spcBef>
              <a:spcAft>
                <a:spcPts val="1000"/>
              </a:spcAft>
              <a:buNone/>
            </a:pPr>
            <a:r>
              <a:rPr lang="en-US" sz="4400">
                <a:solidFill>
                  <a:schemeClr val="dk1"/>
                </a:solidFill>
              </a:rPr>
              <a:t>Why It Works: High CPU usage is usually a good indicator that the device has been infected with malware or a keylogger virus/software. Having a good AV product installed on the host device can help mitigate this type of attack.</a:t>
            </a:r>
            <a:endParaRPr sz="4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Malicious Web Traffic on Target 1</a:t>
            </a:r>
            <a:endParaRPr b="1">
              <a:latin typeface="Roboto"/>
              <a:ea typeface="Roboto"/>
              <a:cs typeface="Roboto"/>
              <a:sym typeface="Roboto"/>
            </a:endParaRPr>
          </a:p>
        </p:txBody>
      </p:sp>
      <p:sp>
        <p:nvSpPr>
          <p:cNvPr id="2420" name="Google Shape;2420;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1" name="Google Shape;2421;p14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No Traffic Filtering</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rPr lang="en-US" sz="4400">
                <a:solidFill>
                  <a:schemeClr val="dk1"/>
                </a:solidFill>
              </a:rPr>
              <a:t>Patch: Deploy a WAF (Web Application Firewall)</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1200"/>
              </a:spcAft>
              <a:buNone/>
            </a:pPr>
            <a:r>
              <a:rPr lang="en-US" sz="4400">
                <a:solidFill>
                  <a:schemeClr val="dk1"/>
                </a:solidFill>
              </a:rPr>
              <a:t>Why It Works: WAFs are good at detecting, blocking and sanitizing HTTP traffic. Security rules can be configured to filter out specific traffic patterns that are consistent with attacks such as SQL-Injections, XSS, and DDoS.</a:t>
            </a:r>
            <a:endParaRPr sz="4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4" name="Google Shape;2334;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5" name="Google Shape;2335;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6" name="Google Shape;2336;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7" name="Google Shape;2337;p137"/>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Network </a:t>
            </a:r>
            <a:r>
              <a:rPr b="1" lang="en-US"/>
              <a:t>Topology &amp; Critical Vulnerabilities</a:t>
            </a:r>
            <a:endParaRPr b="1"/>
          </a:p>
        </p:txBody>
      </p:sp>
      <p:sp>
        <p:nvSpPr>
          <p:cNvPr id="2338" name="Google Shape;2338;p137"/>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Alerts Implemented</a:t>
            </a:r>
            <a:endParaRPr/>
          </a:p>
        </p:txBody>
      </p:sp>
      <p:sp>
        <p:nvSpPr>
          <p:cNvPr id="2339" name="Google Shape;2339;p137"/>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Hardening</a:t>
            </a:r>
            <a:endParaRPr/>
          </a:p>
        </p:txBody>
      </p:sp>
      <p:sp>
        <p:nvSpPr>
          <p:cNvPr id="2340" name="Google Shape;2340;p137"/>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Implementing Patches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pic>
        <p:nvPicPr>
          <p:cNvPr id="2345" name="Google Shape;2345;p138"/>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346" name="Google Shape;2346;p138"/>
          <p:cNvSpPr txBox="1"/>
          <p:nvPr>
            <p:ph type="title"/>
          </p:nvPr>
        </p:nvSpPr>
        <p:spPr>
          <a:xfrm>
            <a:off x="731288" y="5165600"/>
            <a:ext cx="22914900" cy="34614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t>Network Topology</a:t>
            </a:r>
            <a:endParaRPr/>
          </a:p>
          <a:p>
            <a:pPr indent="0" lvl="0" marL="0" rtl="0" algn="ctr">
              <a:spcBef>
                <a:spcPts val="0"/>
              </a:spcBef>
              <a:spcAft>
                <a:spcPts val="0"/>
              </a:spcAft>
              <a:buClr>
                <a:schemeClr val="dk1"/>
              </a:buClr>
              <a:buSzPts val="1100"/>
              <a:buFont typeface="Arial"/>
              <a:buNone/>
            </a:pPr>
            <a:r>
              <a:rPr lang="en-US"/>
              <a:t>&amp; Critical Vulnerabilities</a:t>
            </a:r>
            <a:endParaRPr/>
          </a:p>
          <a:p>
            <a:pPr indent="0" lvl="0" marL="0" rtl="0" algn="ctr">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47" name="Google Shape;2347;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139"/>
          <p:cNvSpPr txBox="1"/>
          <p:nvPr>
            <p:ph idx="3" type="subTitle"/>
          </p:nvPr>
        </p:nvSpPr>
        <p:spPr>
          <a:xfrm>
            <a:off x="18811900" y="2427933"/>
            <a:ext cx="4836300" cy="10092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b="1" sz="2900"/>
          </a:p>
          <a:p>
            <a:pPr indent="0" lvl="0" marL="0" rtl="0" algn="l">
              <a:spcBef>
                <a:spcPts val="0"/>
              </a:spcBef>
              <a:spcAft>
                <a:spcPts val="0"/>
              </a:spcAft>
              <a:buClr>
                <a:schemeClr val="dk1"/>
              </a:buClr>
              <a:buSzPts val="2900"/>
              <a:buFont typeface="Arial"/>
              <a:buNone/>
            </a:pPr>
            <a:r>
              <a:rPr lang="en-US"/>
              <a:t>Address Range: 192.168.1.1/24</a:t>
            </a:r>
            <a:endParaRPr/>
          </a:p>
          <a:p>
            <a:pPr indent="0" lvl="0" marL="0" rtl="0" algn="l">
              <a:spcBef>
                <a:spcPts val="0"/>
              </a:spcBef>
              <a:spcAft>
                <a:spcPts val="0"/>
              </a:spcAft>
              <a:buClr>
                <a:schemeClr val="dk1"/>
              </a:buClr>
              <a:buSzPts val="2900"/>
              <a:buFont typeface="Arial"/>
              <a:buNone/>
            </a:pPr>
            <a:r>
              <a:rPr lang="en-US"/>
              <a:t>Gateway: 192.168.1.1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lang="en-US"/>
              <a:t>IPv4: 192.168.1.90</a:t>
            </a:r>
            <a:endParaRPr/>
          </a:p>
          <a:p>
            <a:pPr indent="0" lvl="0" marL="0" rtl="0" algn="l">
              <a:spcBef>
                <a:spcPts val="0"/>
              </a:spcBef>
              <a:spcAft>
                <a:spcPts val="0"/>
              </a:spcAft>
              <a:buClr>
                <a:schemeClr val="dk1"/>
              </a:buClr>
              <a:buSzPts val="2900"/>
              <a:buFont typeface="Arial"/>
              <a:buNone/>
            </a:pPr>
            <a:r>
              <a:rPr lang="en-US"/>
              <a:t>OS: Kali Linux</a:t>
            </a:r>
            <a:endParaRPr/>
          </a:p>
          <a:p>
            <a:pPr indent="0" lvl="0" marL="0" rtl="0" algn="l">
              <a:spcBef>
                <a:spcPts val="0"/>
              </a:spcBef>
              <a:spcAft>
                <a:spcPts val="0"/>
              </a:spcAft>
              <a:buClr>
                <a:schemeClr val="dk1"/>
              </a:buClr>
              <a:buSzPts val="2900"/>
              <a:buFont typeface="Arial"/>
              <a:buNone/>
            </a:pPr>
            <a:r>
              <a:rPr lang="en-US"/>
              <a:t>Hostname: kali</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192.168.1.110</a:t>
            </a:r>
            <a:endParaRPr/>
          </a:p>
          <a:p>
            <a:pPr indent="0" lvl="0" marL="0" rtl="0" algn="l">
              <a:spcBef>
                <a:spcPts val="0"/>
              </a:spcBef>
              <a:spcAft>
                <a:spcPts val="0"/>
              </a:spcAft>
              <a:buClr>
                <a:schemeClr val="dk1"/>
              </a:buClr>
              <a:buSzPts val="2900"/>
              <a:buFont typeface="Arial"/>
              <a:buNone/>
            </a:pPr>
            <a:r>
              <a:rPr lang="en-US"/>
              <a:t>OS: Linux</a:t>
            </a:r>
            <a:endParaRPr/>
          </a:p>
          <a:p>
            <a:pPr indent="0" lvl="0" marL="0" rtl="0" algn="l">
              <a:spcBef>
                <a:spcPts val="0"/>
              </a:spcBef>
              <a:spcAft>
                <a:spcPts val="0"/>
              </a:spcAft>
              <a:buClr>
                <a:schemeClr val="dk1"/>
              </a:buClr>
              <a:buSzPts val="2900"/>
              <a:buFont typeface="Arial"/>
              <a:buNone/>
            </a:pPr>
            <a:r>
              <a:rPr lang="en-US"/>
              <a:t>Hostname: Target1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192.168.1.115</a:t>
            </a:r>
            <a:endParaRPr/>
          </a:p>
          <a:p>
            <a:pPr indent="0" lvl="0" marL="0" rtl="0" algn="l">
              <a:spcBef>
                <a:spcPts val="0"/>
              </a:spcBef>
              <a:spcAft>
                <a:spcPts val="0"/>
              </a:spcAft>
              <a:buClr>
                <a:schemeClr val="dk1"/>
              </a:buClr>
              <a:buSzPts val="2900"/>
              <a:buFont typeface="Arial"/>
              <a:buNone/>
            </a:pPr>
            <a:r>
              <a:rPr lang="en-US"/>
              <a:t>OS: Linux</a:t>
            </a:r>
            <a:endParaRPr/>
          </a:p>
          <a:p>
            <a:pPr indent="0" lvl="0" marL="0" rtl="0" algn="l">
              <a:spcBef>
                <a:spcPts val="0"/>
              </a:spcBef>
              <a:spcAft>
                <a:spcPts val="0"/>
              </a:spcAft>
              <a:buClr>
                <a:schemeClr val="dk1"/>
              </a:buClr>
              <a:buSzPts val="2900"/>
              <a:buFont typeface="Arial"/>
              <a:buNone/>
            </a:pPr>
            <a:r>
              <a:rPr lang="en-US"/>
              <a:t>Hostname: Target2</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a:t>IPv4: 192.168.1.100</a:t>
            </a:r>
            <a:endParaRPr/>
          </a:p>
          <a:p>
            <a:pPr indent="0" lvl="0" marL="0" rtl="0" algn="l">
              <a:spcBef>
                <a:spcPts val="0"/>
              </a:spcBef>
              <a:spcAft>
                <a:spcPts val="0"/>
              </a:spcAft>
              <a:buClr>
                <a:schemeClr val="dk1"/>
              </a:buClr>
              <a:buSzPts val="2900"/>
              <a:buFont typeface="Arial"/>
              <a:buNone/>
            </a:pPr>
            <a:r>
              <a:rPr lang="en-US"/>
              <a:t>OS: Linux</a:t>
            </a:r>
            <a:endParaRPr/>
          </a:p>
          <a:p>
            <a:pPr indent="0" lvl="0" marL="0" rtl="0" algn="l">
              <a:spcBef>
                <a:spcPts val="0"/>
              </a:spcBef>
              <a:spcAft>
                <a:spcPts val="0"/>
              </a:spcAft>
              <a:buClr>
                <a:schemeClr val="dk1"/>
              </a:buClr>
              <a:buSzPts val="2900"/>
              <a:buFont typeface="Arial"/>
              <a:buNone/>
            </a:pPr>
            <a:r>
              <a:rPr lang="en-US"/>
              <a:t>Hostname: ELK</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None/>
            </a:pPr>
            <a:r>
              <a:t/>
            </a:r>
            <a:endParaRPr/>
          </a:p>
        </p:txBody>
      </p:sp>
      <p:sp>
        <p:nvSpPr>
          <p:cNvPr id="2353" name="Google Shape;2353;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4" name="Google Shape;2354;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5" name="Google Shape;2355;p139"/>
          <p:cNvPicPr preferRelativeResize="0"/>
          <p:nvPr/>
        </p:nvPicPr>
        <p:blipFill>
          <a:blip r:embed="rId3">
            <a:alphaModFix/>
          </a:blip>
          <a:stretch>
            <a:fillRect/>
          </a:stretch>
        </p:blipFill>
        <p:spPr>
          <a:xfrm>
            <a:off x="1276050" y="2487525"/>
            <a:ext cx="17008826" cy="9973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1</a:t>
            </a:r>
            <a:endParaRPr/>
          </a:p>
        </p:txBody>
      </p:sp>
      <p:sp>
        <p:nvSpPr>
          <p:cNvPr id="2361" name="Google Shape;2361;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2" name="Google Shape;2362;p14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63" name="Google Shape;2363;p140"/>
          <p:cNvGraphicFramePr/>
          <p:nvPr/>
        </p:nvGraphicFramePr>
        <p:xfrm>
          <a:off x="1191000" y="4726375"/>
          <a:ext cx="3000000" cy="3000000"/>
        </p:xfrm>
        <a:graphic>
          <a:graphicData uri="http://schemas.openxmlformats.org/drawingml/2006/table">
            <a:tbl>
              <a:tblPr>
                <a:noFill/>
                <a:tableStyleId>{7A83024A-EB61-48EE-8B5B-396C645A65EF}</a:tableStyleId>
              </a:tblPr>
              <a:tblGrid>
                <a:gridCol w="7331875"/>
                <a:gridCol w="7331875"/>
                <a:gridCol w="7331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400">
                          <a:latin typeface="Roboto"/>
                          <a:ea typeface="Roboto"/>
                          <a:cs typeface="Roboto"/>
                          <a:sym typeface="Roboto"/>
                        </a:rPr>
                        <a:t>Wordpress Core not updated</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Security Patches needed</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High</a:t>
                      </a:r>
                      <a:endParaRPr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400">
                          <a:latin typeface="Roboto"/>
                          <a:ea typeface="Roboto"/>
                          <a:cs typeface="Roboto"/>
                          <a:sym typeface="Roboto"/>
                        </a:rPr>
                        <a:t>AntiMalware/AV</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Install needed</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High</a:t>
                      </a:r>
                      <a:endParaRPr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400">
                          <a:latin typeface="Roboto"/>
                          <a:ea typeface="Roboto"/>
                          <a:cs typeface="Roboto"/>
                          <a:sym typeface="Roboto"/>
                        </a:rPr>
                        <a:t>No Firewall Rules</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WAF needed</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High</a:t>
                      </a:r>
                      <a:endParaRPr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141"/>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Alerts Implemented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369" name="Google Shape;2369;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 1: HTTP Error Threshold</a:t>
            </a:r>
            <a:endParaRPr/>
          </a:p>
        </p:txBody>
      </p:sp>
      <p:sp>
        <p:nvSpPr>
          <p:cNvPr id="2375" name="Google Shape;2375;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6" name="Google Shape;2376;p142"/>
          <p:cNvSpPr txBox="1"/>
          <p:nvPr>
            <p:ph idx="3" type="body"/>
          </p:nvPr>
        </p:nvSpPr>
        <p:spPr>
          <a:xfrm>
            <a:off x="703375" y="2295400"/>
            <a:ext cx="22942800" cy="107919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Condition: </a:t>
            </a:r>
            <a:r>
              <a:rPr lang="en-US">
                <a:solidFill>
                  <a:schemeClr val="dk1"/>
                </a:solidFill>
              </a:rPr>
              <a:t>WHEN count() GROUPED OVER top 5 ‘http.response.status_code IS ABOVE 400</a:t>
            </a:r>
            <a:endParaRPr sz="4100">
              <a:solidFill>
                <a:schemeClr val="dk1"/>
              </a:solidFill>
            </a:endParaRPr>
          </a:p>
          <a:p>
            <a:pPr indent="0" lvl="0" marL="0" rtl="0" algn="l">
              <a:lnSpc>
                <a:spcPct val="115000"/>
              </a:lnSpc>
              <a:spcBef>
                <a:spcPts val="1000"/>
              </a:spcBef>
              <a:spcAft>
                <a:spcPts val="0"/>
              </a:spcAft>
              <a:buNone/>
            </a:pPr>
            <a:r>
              <a:rPr lang="en-US" sz="4100">
                <a:solidFill>
                  <a:schemeClr val="dk1"/>
                </a:solidFill>
              </a:rPr>
              <a:t>Vulnerability Detected: This is alert is used to measure http error codes 400 and above. This will help in detecting attacks like Enumeration and Brute Force Attacks.</a:t>
            </a:r>
            <a:endParaRPr sz="4100">
              <a:solidFill>
                <a:schemeClr val="dk1"/>
              </a:solidFill>
            </a:endParaRPr>
          </a:p>
          <a:p>
            <a:pPr indent="0" lvl="0" marL="0" rtl="0" algn="l">
              <a:lnSpc>
                <a:spcPct val="115000"/>
              </a:lnSpc>
              <a:spcBef>
                <a:spcPts val="1000"/>
              </a:spcBef>
              <a:spcAft>
                <a:spcPts val="1000"/>
              </a:spcAft>
              <a:buNone/>
            </a:pPr>
            <a:r>
              <a:t/>
            </a:r>
            <a:endParaRPr sz="4100">
              <a:solidFill>
                <a:schemeClr val="dk1"/>
              </a:solidFill>
            </a:endParaRPr>
          </a:p>
        </p:txBody>
      </p:sp>
      <p:pic>
        <p:nvPicPr>
          <p:cNvPr id="2377" name="Google Shape;2377;p142"/>
          <p:cNvPicPr preferRelativeResize="0"/>
          <p:nvPr/>
        </p:nvPicPr>
        <p:blipFill>
          <a:blip r:embed="rId3">
            <a:alphaModFix/>
          </a:blip>
          <a:stretch>
            <a:fillRect/>
          </a:stretch>
        </p:blipFill>
        <p:spPr>
          <a:xfrm>
            <a:off x="5229225" y="4596725"/>
            <a:ext cx="13230224" cy="8357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 2: CPU Usage Monitor</a:t>
            </a:r>
            <a:endParaRPr/>
          </a:p>
        </p:txBody>
      </p:sp>
      <p:sp>
        <p:nvSpPr>
          <p:cNvPr id="2383" name="Google Shape;2383;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4" name="Google Shape;2384;p143"/>
          <p:cNvSpPr txBox="1"/>
          <p:nvPr>
            <p:ph idx="3" type="body"/>
          </p:nvPr>
        </p:nvSpPr>
        <p:spPr>
          <a:xfrm>
            <a:off x="703375" y="2000250"/>
            <a:ext cx="22942800" cy="108300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lang="en-US" sz="4400">
                <a:solidFill>
                  <a:schemeClr val="dk1"/>
                </a:solidFill>
              </a:rPr>
              <a:t>Condition: </a:t>
            </a:r>
            <a:r>
              <a:rPr lang="en-US">
                <a:solidFill>
                  <a:schemeClr val="dk1"/>
                </a:solidFill>
              </a:rPr>
              <a:t>WHEN max() of system.process.cpu.total.pct OVER all documents IS ABOVE 0.5</a:t>
            </a:r>
            <a:endParaRPr sz="41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US" sz="4100">
                <a:solidFill>
                  <a:schemeClr val="dk1"/>
                </a:solidFill>
              </a:rPr>
              <a:t>Vulnerability Detected: This is alert is used to measure cpu usage and can aid in detecting malware, spyware and keyloggers maliciously installed.</a:t>
            </a:r>
            <a:endParaRPr sz="41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385" name="Google Shape;2385;p143"/>
          <p:cNvPicPr preferRelativeResize="0"/>
          <p:nvPr/>
        </p:nvPicPr>
        <p:blipFill>
          <a:blip r:embed="rId3">
            <a:alphaModFix/>
          </a:blip>
          <a:stretch>
            <a:fillRect/>
          </a:stretch>
        </p:blipFill>
        <p:spPr>
          <a:xfrm>
            <a:off x="5400675" y="4456425"/>
            <a:ext cx="13744575" cy="8373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 3: HTTP Request Size Monitor</a:t>
            </a:r>
            <a:endParaRPr/>
          </a:p>
        </p:txBody>
      </p:sp>
      <p:sp>
        <p:nvSpPr>
          <p:cNvPr id="2391" name="Google Shape;2391;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2" name="Google Shape;2392;p14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400">
                <a:solidFill>
                  <a:schemeClr val="dk1"/>
                </a:solidFill>
              </a:rPr>
              <a:t>Condition: WHEN sum() OF http.request.bytes OVER all documents IS ABOVE 3500</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Vulnerability Detected: This alert will help detect attacks such as DDoS and Code injections like CRLF and XSS.</a:t>
            </a:r>
            <a:endParaRPr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393" name="Google Shape;2393;p144"/>
          <p:cNvPicPr preferRelativeResize="0"/>
          <p:nvPr/>
        </p:nvPicPr>
        <p:blipFill>
          <a:blip r:embed="rId3">
            <a:alphaModFix/>
          </a:blip>
          <a:stretch>
            <a:fillRect/>
          </a:stretch>
        </p:blipFill>
        <p:spPr>
          <a:xfrm>
            <a:off x="6000750" y="4776800"/>
            <a:ext cx="12458699" cy="817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